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9" r:id="rId3"/>
    <p:sldId id="257" r:id="rId4"/>
    <p:sldId id="258" r:id="rId5"/>
    <p:sldId id="270" r:id="rId6"/>
    <p:sldId id="260" r:id="rId7"/>
    <p:sldId id="282" r:id="rId8"/>
    <p:sldId id="261" r:id="rId9"/>
    <p:sldId id="271" r:id="rId10"/>
    <p:sldId id="272" r:id="rId11"/>
    <p:sldId id="273" r:id="rId12"/>
    <p:sldId id="274" r:id="rId13"/>
    <p:sldId id="26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6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D270B6-3DC4-3779-F7F5-94F10C531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A202F-0B96-0894-086D-AEE2CF823A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26/04/2024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D690D-7F0C-FB87-1FE8-1F71D71574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Developpement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46FEA-B4EB-3EE5-E9DF-A42FF7D3DD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13FD5-4FEF-40B4-93A1-28FCBCC001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9863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26/04/2024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Developpement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315C7-ECF3-45CC-82B2-B6705B7469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22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 dans bridge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Developpement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315C7-ECF3-45CC-82B2-B6705B746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8BD-B9D7-5614-2251-C9E30CC9A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4D3AB-A005-72E3-421D-62F5B66E0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1050-1337-C173-DC65-4AC1B37B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38845-1E11-B444-598D-0C1A267A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D2BF9-9FD5-DF65-2F61-D880ADAD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7CA4-DC55-991A-4127-01A7A5CF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3D602-1DDC-1108-3CF7-2F6C7931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D82E8-451C-BE78-ADB1-7E79875D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0EE7-50D3-BFDB-8D22-8FBC2C5B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2B732-0078-63B7-2992-EF5F0DE3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6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2B5C6-ED55-8374-6A93-D81729E9C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45260-B7D0-688F-7579-E80F8BCA6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34BE9-B854-8D2C-7659-A98A7CEE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D27BB-11B8-E96B-56E2-817E9F55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08367-EAD5-933E-C453-79DA62E1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5F45-FAC6-C6D9-D4E6-5F3CD55A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87D97-800D-6741-4A8C-D1CE1A132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01563-F92A-6EF6-8197-7A19CD12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9F4C-23C7-E434-BA80-B3C49161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7EAAC-B863-A8C3-40F6-0EB6358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6900-BA9A-D00C-F2D3-E39FCB24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3889-DDF8-AE96-A7F8-D22493C7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89D91-4B91-195D-79E5-5955920C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E3E20-3366-3246-8F68-6546C485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4C3CF-3B9E-3F7A-7D57-ADFCD7BA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7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747-AF94-09A3-F982-76262E49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0A96C-3621-007A-9DED-1A94A6DF0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4ED6-8EF3-F4B4-F61E-31E088C8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5503-683B-0500-4846-826B737F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4028-DA1D-92BC-B79C-D3D335D1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AA12-E15B-4823-0300-C8C79512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CBE5C-3C9F-EADC-2151-0B0BFA856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357A6-36D5-876B-7F56-CBDD5CB64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D61A7-6C5D-0DFE-CECE-CF5A01A7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84CE9-6EE3-1968-4F13-DD4A2D7B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9576-D815-0ADF-08E0-86C02B3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3035-40CE-46B7-B105-80EC3863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DE51-5AFB-3ED9-7217-23FE7DA0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805B-3916-2BA3-2630-8602483C8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56FB1-FA4C-C07E-D0FD-1D422F8BD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F7B74-5A1C-8652-600A-E19EA1E13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BE20F-A9E2-FC40-6D59-D10503A6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D831B-4BD9-500E-D72C-2F0E0DA5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672DE-5293-0D0C-848F-526ACDE0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9EA-6EBD-B3BC-A593-42B9FFCB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905F2-6906-19A1-92C3-AD8393EE3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0F778-585B-3556-8B0E-CFA57ABF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2315-29F7-3758-17E3-DC18BA92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6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94F79-6027-11FF-4609-9F9D68FA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08D17-C22C-2606-B7C5-782B2314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330C5-30F0-D94B-166F-2853FBA7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2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92D5-A9B3-2FBA-80C7-B611E0AF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38A3-CDA2-20C3-4B03-B26CC051C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BB8D-043C-F05C-5B3B-208EE171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220F-7454-1FE2-CDEE-9D52FF89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4598B-492E-2C6D-9F38-47205311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C1F08-11E3-EB15-7F4E-5B250803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1C91-8B05-90EC-BD1A-531FC647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C769D-417F-AC97-97A5-C58066C3F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B8594-827A-C1CA-1E6E-E25F420E1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F52B2-CC7F-4900-0874-9F71D5B3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1C6B-72FB-AD92-5093-3CB8C926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32BE0-93BA-7DC5-F661-7C0563BB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EF066F-B004-1CB0-2121-0FF5D54F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9FB51-ECF9-B76E-46EF-5E6C6CD4E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AAB9-60FE-88FB-951E-11B88D3A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04D9-8F61-1B4A-6AFD-7A32DEB36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CF447-B5E6-6F3B-A276-E4B58C319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EE587E-629A-4474-BA76-B09261F4718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0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BAD01-4BA9-DA00-DF57-0C7926F87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843" y="494158"/>
            <a:ext cx="11423836" cy="124896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Development of a Kinect driver under ROS2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2EF38-F4C2-2B9C-E394-9A0CCB4E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447" y="1647672"/>
            <a:ext cx="9078628" cy="2954644"/>
          </a:xfrm>
        </p:spPr>
        <p:txBody>
          <a:bodyPr anchor="ctr">
            <a:noAutofit/>
          </a:bodyPr>
          <a:lstStyle/>
          <a:p>
            <a:r>
              <a:rPr lang="fr-FR" sz="2000" dirty="0" err="1">
                <a:solidFill>
                  <a:srgbClr val="FFFFFF"/>
                </a:solidFill>
              </a:rPr>
              <a:t>Presented</a:t>
            </a:r>
            <a:r>
              <a:rPr lang="fr-FR" sz="2000" dirty="0">
                <a:solidFill>
                  <a:srgbClr val="FFFFFF"/>
                </a:solidFill>
              </a:rPr>
              <a:t> by :</a:t>
            </a:r>
          </a:p>
          <a:p>
            <a:r>
              <a:rPr lang="fr-FR" sz="2000" dirty="0">
                <a:solidFill>
                  <a:srgbClr val="FFFFFF"/>
                </a:solidFill>
              </a:rPr>
              <a:t>MARTELET Curtis</a:t>
            </a:r>
          </a:p>
          <a:p>
            <a:r>
              <a:rPr lang="fr-FR" sz="2000" dirty="0">
                <a:solidFill>
                  <a:srgbClr val="FFFFFF"/>
                </a:solidFill>
              </a:rPr>
              <a:t>EL-HAGE Andrew</a:t>
            </a: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Supervised by 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Ms. LI </a:t>
            </a:r>
            <a:r>
              <a:rPr lang="en-US" sz="2000" dirty="0" err="1">
                <a:solidFill>
                  <a:srgbClr val="FFFFFF"/>
                </a:solidFill>
              </a:rPr>
              <a:t>Wanchen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In collaboration with the LIRMM Laboratory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FC899-5E31-B4C8-4D7A-767ADB94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879" y="5168739"/>
            <a:ext cx="824998" cy="1016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FA73A-4820-326C-7E8B-986BF0A4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" y="4895680"/>
            <a:ext cx="1344619" cy="1344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89478-031E-6E5B-F03B-AA2BC6C0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52" y="4895202"/>
            <a:ext cx="1295831" cy="129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3743B-CA93-7DFC-CC1E-A7766EA96E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7068" y="5244599"/>
            <a:ext cx="2604535" cy="941092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7348D6-B57A-1A55-0272-604218E8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3CF99DD-142D-028D-DAE2-5B67A490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93E2911-E482-278B-E663-0709E1A9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8" y="1494840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r>
              <a:rPr lang="en-US" sz="2000" b="1" dirty="0"/>
              <a:t>How to calibrate using OpenCV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F507BC-4CDF-B1A1-0929-3D407C17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2026600"/>
            <a:ext cx="11179277" cy="43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8" y="1494840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r>
              <a:rPr lang="en-US" sz="2000" b="1" dirty="0"/>
              <a:t>Calibration Results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B4F154EE-598D-6DDE-5385-662234001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25" b="95825" l="7969" r="91354">
                        <a14:foregroundMark x1="48698" y1="10387" x2="48698" y2="10387"/>
                        <a14:foregroundMark x1="64219" y1="9674" x2="13229" y2="11507"/>
                        <a14:foregroundMark x1="13229" y1="11507" x2="8802" y2="29532"/>
                        <a14:foregroundMark x1="8802" y1="29532" x2="8646" y2="71996"/>
                        <a14:foregroundMark x1="8646" y1="71996" x2="10000" y2="84420"/>
                        <a14:foregroundMark x1="10000" y1="84420" x2="15573" y2="94094"/>
                        <a14:foregroundMark x1="15573" y1="94094" x2="32708" y2="92464"/>
                        <a14:foregroundMark x1="32708" y1="92464" x2="53906" y2="96741"/>
                        <a14:foregroundMark x1="53906" y1="96741" x2="86406" y2="89511"/>
                        <a14:foregroundMark x1="86406" y1="89511" x2="91615" y2="76375"/>
                        <a14:foregroundMark x1="91615" y1="76375" x2="89531" y2="6925"/>
                        <a14:foregroundMark x1="89531" y1="6925" x2="61510" y2="9470"/>
                        <a14:foregroundMark x1="39167" y1="11202" x2="45365" y2="11711"/>
                        <a14:foregroundMark x1="39688" y1="9980" x2="44948" y2="10387"/>
                        <a14:foregroundMark x1="12604" y1="12118" x2="9896" y2="18024"/>
                        <a14:foregroundMark x1="12500" y1="11405" x2="7969" y2="20672"/>
                        <a14:foregroundMark x1="7969" y1="20672" x2="8802" y2="22709"/>
                        <a14:foregroundMark x1="47083" y1="92363" x2="57708" y2="90835"/>
                        <a14:foregroundMark x1="57708" y1="90835" x2="48802" y2="90733"/>
                        <a14:foregroundMark x1="48802" y1="90733" x2="48542" y2="92159"/>
                        <a14:foregroundMark x1="84740" y1="91650" x2="91094" y2="84012"/>
                        <a14:foregroundMark x1="91094" y1="84012" x2="88802" y2="78106"/>
                        <a14:foregroundMark x1="78698" y1="91853" x2="86354" y2="91752"/>
                        <a14:foregroundMark x1="86354" y1="91752" x2="90885" y2="85031"/>
                        <a14:foregroundMark x1="88542" y1="89919" x2="90885" y2="85743"/>
                        <a14:foregroundMark x1="89167" y1="91344" x2="91406" y2="86762"/>
                        <a14:foregroundMark x1="88802" y1="10896" x2="91146" y2="23116"/>
                        <a14:foregroundMark x1="91146" y1="23116" x2="90156" y2="28615"/>
                        <a14:foregroundMark x1="88542" y1="12424" x2="90260" y2="17312"/>
                        <a14:foregroundMark x1="88906" y1="10692" x2="90052" y2="18534"/>
                        <a14:foregroundMark x1="88698" y1="11914" x2="90260" y2="17312"/>
                        <a14:foregroundMark x1="89531" y1="11914" x2="90052" y2="18024"/>
                        <a14:foregroundMark x1="89688" y1="11711" x2="90260" y2="16802"/>
                        <a14:foregroundMark x1="90260" y1="14358" x2="89688" y2="10896"/>
                        <a14:foregroundMark x1="90885" y1="15377" x2="90052" y2="10387"/>
                        <a14:foregroundMark x1="12135" y1="88187" x2="15365" y2="95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40" t="9098" r="9595" b="5445"/>
          <a:stretch/>
        </p:blipFill>
        <p:spPr>
          <a:xfrm>
            <a:off x="1818965" y="2026600"/>
            <a:ext cx="8554065" cy="41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8" y="1494840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r>
              <a:rPr lang="en-US" sz="2000" b="1" dirty="0"/>
              <a:t>Calibration Results</a:t>
            </a:r>
            <a:r>
              <a:rPr lang="en-US" sz="2000" b="1" kern="1200" baseline="-25000" dirty="0">
                <a:latin typeface="+mj-lt"/>
                <a:ea typeface="+mj-ea"/>
                <a:cs typeface="+mj-cs"/>
              </a:rPr>
              <a:t>(2)</a:t>
            </a:r>
            <a:endParaRPr lang="en-US" sz="20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 descr="A graph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77E0B25F-6FD5-F123-388E-A8B32A7A2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2" b="89919" l="10000" r="90000">
                        <a14:foregroundMark x1="44167" y1="10387" x2="20573" y2="25255"/>
                        <a14:foregroundMark x1="20573" y1="25255" x2="15104" y2="40122"/>
                        <a14:foregroundMark x1="15104" y1="40122" x2="12969" y2="61100"/>
                        <a14:foregroundMark x1="12969" y1="61100" x2="22083" y2="75764"/>
                        <a14:foregroundMark x1="22083" y1="75764" x2="33906" y2="79939"/>
                        <a14:foregroundMark x1="33906" y1="79939" x2="43438" y2="88798"/>
                        <a14:foregroundMark x1="43438" y1="88798" x2="76406" y2="94603"/>
                        <a14:foregroundMark x1="76406" y1="94603" x2="85938" y2="91039"/>
                        <a14:foregroundMark x1="85938" y1="91039" x2="89635" y2="75764"/>
                        <a14:foregroundMark x1="89635" y1="75764" x2="85052" y2="20570"/>
                        <a14:foregroundMark x1="85052" y1="20570" x2="78646" y2="6314"/>
                        <a14:foregroundMark x1="78646" y1="6314" x2="46406" y2="13035"/>
                        <a14:foregroundMark x1="46406" y1="13035" x2="42135" y2="8452"/>
                        <a14:foregroundMark x1="53385" y1="69857" x2="53385" y2="69857"/>
                        <a14:foregroundMark x1="61250" y1="54481" x2="28854" y2="60081"/>
                        <a14:foregroundMark x1="28854" y1="60081" x2="31979" y2="79124"/>
                        <a14:foregroundMark x1="31979" y1="79124" x2="47448" y2="83809"/>
                        <a14:foregroundMark x1="47448" y1="83809" x2="57917" y2="78717"/>
                        <a14:foregroundMark x1="57917" y1="78717" x2="60677" y2="58758"/>
                        <a14:foregroundMark x1="60677" y1="58758" x2="59062" y2="50713"/>
                        <a14:foregroundMark x1="77656" y1="14155" x2="77917" y2="48574"/>
                        <a14:foregroundMark x1="77917" y1="48574" x2="80573" y2="27291"/>
                        <a14:foregroundMark x1="80573" y1="27291" x2="79010" y2="12627"/>
                        <a14:foregroundMark x1="79010" y1="12627" x2="76927" y2="15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5" t="11047" r="15758" b="10295"/>
          <a:stretch/>
        </p:blipFill>
        <p:spPr>
          <a:xfrm>
            <a:off x="2304218" y="1785216"/>
            <a:ext cx="8840163" cy="46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7828F-D001-8BB6-A92A-6B3FE500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Video recording function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B9500-094A-C787-CF6A-A5F26AA0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F4DB-79CF-0D64-1384-8FA4857C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B3E3-07CA-0330-89E1-4F5FC97C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D1D632-EA5E-10BA-3A07-016F6FD0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232" y="1825625"/>
            <a:ext cx="5346568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09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000" baseline="-25000" dirty="0">
                <a:solidFill>
                  <a:srgbClr val="FFFFFF"/>
                </a:solidFill>
              </a:rPr>
              <a:t>1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98782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14</a:t>
            </a:fld>
            <a:endParaRPr lang="en-US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38E8621B-C7E9-4358-B870-54923680CA2E}"/>
              </a:ext>
            </a:extLst>
          </p:cNvPr>
          <p:cNvSpPr/>
          <p:nvPr/>
        </p:nvSpPr>
        <p:spPr>
          <a:xfrm>
            <a:off x="1371599" y="2734782"/>
            <a:ext cx="1800000" cy="2101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KINECT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70464E1E-2ACF-4C8F-A7FB-1E35BA9EEE27}"/>
              </a:ext>
            </a:extLst>
          </p:cNvPr>
          <p:cNvSpPr/>
          <p:nvPr/>
        </p:nvSpPr>
        <p:spPr>
          <a:xfrm>
            <a:off x="3243599" y="3212503"/>
            <a:ext cx="2376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onnecteur droit 17">
            <a:extLst>
              <a:ext uri="{FF2B5EF4-FFF2-40B4-BE49-F238E27FC236}">
                <a16:creationId xmlns:a16="http://schemas.microsoft.com/office/drawing/2014/main" id="{15266867-A95A-40CE-BDE2-8710783D3744}"/>
              </a:ext>
            </a:extLst>
          </p:cNvPr>
          <p:cNvSpPr/>
          <p:nvPr/>
        </p:nvSpPr>
        <p:spPr>
          <a:xfrm>
            <a:off x="3243599" y="4358383"/>
            <a:ext cx="2376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onnecteur droit 18">
            <a:extLst>
              <a:ext uri="{FF2B5EF4-FFF2-40B4-BE49-F238E27FC236}">
                <a16:creationId xmlns:a16="http://schemas.microsoft.com/office/drawing/2014/main" id="{741840AE-210D-4C23-BA0E-FFD57EBBD744}"/>
              </a:ext>
            </a:extLst>
          </p:cNvPr>
          <p:cNvSpPr/>
          <p:nvPr/>
        </p:nvSpPr>
        <p:spPr>
          <a:xfrm>
            <a:off x="3243599" y="3785623"/>
            <a:ext cx="2376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434D140-A760-4EDE-911C-69881D5C9008}"/>
              </a:ext>
            </a:extLst>
          </p:cNvPr>
          <p:cNvSpPr/>
          <p:nvPr/>
        </p:nvSpPr>
        <p:spPr>
          <a:xfrm>
            <a:off x="5691599" y="2734782"/>
            <a:ext cx="1944000" cy="2101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Kinect2_Record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CF14C-E51B-4B37-90D9-BB17449831CD}"/>
              </a:ext>
            </a:extLst>
          </p:cNvPr>
          <p:cNvSpPr txBox="1"/>
          <p:nvPr/>
        </p:nvSpPr>
        <p:spPr>
          <a:xfrm>
            <a:off x="3243599" y="2936742"/>
            <a:ext cx="230400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Color</a:t>
            </a:r>
            <a:r>
              <a:rPr lang="fr-FR" sz="13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fr-FR" sz="13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video</a:t>
            </a:r>
            <a:endParaRPr lang="fr-FR" sz="13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E4A53F-D068-48C9-BD60-844AE431C87E}"/>
              </a:ext>
            </a:extLst>
          </p:cNvPr>
          <p:cNvSpPr txBox="1"/>
          <p:nvPr/>
        </p:nvSpPr>
        <p:spPr>
          <a:xfrm>
            <a:off x="3571535" y="4119703"/>
            <a:ext cx="1720128" cy="28259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Synchronized</a:t>
            </a:r>
            <a:r>
              <a:rPr lang="fr-FR" sz="13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fr-FR" sz="13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videos</a:t>
            </a:r>
            <a:endParaRPr lang="fr-FR" sz="13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C0A91F-74E9-4E6D-81EB-9BA73B67CA1F}"/>
              </a:ext>
            </a:extLst>
          </p:cNvPr>
          <p:cNvSpPr txBox="1"/>
          <p:nvPr/>
        </p:nvSpPr>
        <p:spPr>
          <a:xfrm>
            <a:off x="3488243" y="3546583"/>
            <a:ext cx="1886712" cy="28259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Depth</a:t>
            </a:r>
            <a:r>
              <a:rPr lang="fr-FR" sz="13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informations flux</a:t>
            </a: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837CF648-0A63-4BAD-9BEE-6CA409F9ECE9}"/>
              </a:ext>
            </a:extLst>
          </p:cNvPr>
          <p:cNvSpPr/>
          <p:nvPr/>
        </p:nvSpPr>
        <p:spPr>
          <a:xfrm>
            <a:off x="7707239" y="3188383"/>
            <a:ext cx="23763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40EC3D49-E0DB-4802-A674-B6960C19E263}"/>
              </a:ext>
            </a:extLst>
          </p:cNvPr>
          <p:cNvSpPr/>
          <p:nvPr/>
        </p:nvSpPr>
        <p:spPr>
          <a:xfrm>
            <a:off x="7707239" y="4334622"/>
            <a:ext cx="23763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Connecteur droit 25">
            <a:extLst>
              <a:ext uri="{FF2B5EF4-FFF2-40B4-BE49-F238E27FC236}">
                <a16:creationId xmlns:a16="http://schemas.microsoft.com/office/drawing/2014/main" id="{96DEF25D-5F93-414E-A4F1-5A4E8D274378}"/>
              </a:ext>
            </a:extLst>
          </p:cNvPr>
          <p:cNvSpPr/>
          <p:nvPr/>
        </p:nvSpPr>
        <p:spPr>
          <a:xfrm>
            <a:off x="7707239" y="3761503"/>
            <a:ext cx="237636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7C3B9D4-1DB1-45EE-B0F4-6FD719F31D37}"/>
              </a:ext>
            </a:extLst>
          </p:cNvPr>
          <p:cNvSpPr txBox="1"/>
          <p:nvPr/>
        </p:nvSpPr>
        <p:spPr>
          <a:xfrm>
            <a:off x="7707599" y="2943583"/>
            <a:ext cx="230400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Color video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8CB7F0-9F66-47D5-BA5E-B14FB165300E}"/>
              </a:ext>
            </a:extLst>
          </p:cNvPr>
          <p:cNvSpPr txBox="1"/>
          <p:nvPr/>
        </p:nvSpPr>
        <p:spPr>
          <a:xfrm>
            <a:off x="7707599" y="4110703"/>
            <a:ext cx="244800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Synchronized Video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BE2ADA2-91EE-4ED7-B3C0-C4C04AFA4CB9}"/>
              </a:ext>
            </a:extLst>
          </p:cNvPr>
          <p:cNvSpPr txBox="1"/>
          <p:nvPr/>
        </p:nvSpPr>
        <p:spPr>
          <a:xfrm>
            <a:off x="7707599" y="3537583"/>
            <a:ext cx="108000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/>
            </a:pPr>
            <a:r>
              <a:rPr lang="fr-FR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Depth video</a:t>
            </a: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63FBDEF9-F5C3-470D-A1E1-10418A56741D}"/>
              </a:ext>
            </a:extLst>
          </p:cNvPr>
          <p:cNvSpPr/>
          <p:nvPr/>
        </p:nvSpPr>
        <p:spPr>
          <a:xfrm flipV="1">
            <a:off x="6699599" y="4836103"/>
            <a:ext cx="0" cy="792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31" name="Tableau 30">
            <a:extLst>
              <a:ext uri="{FF2B5EF4-FFF2-40B4-BE49-F238E27FC236}">
                <a16:creationId xmlns:a16="http://schemas.microsoft.com/office/drawing/2014/main" id="{9053563C-B8F9-4BC5-ABBF-638B2DB54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03086"/>
              </p:ext>
            </p:extLst>
          </p:nvPr>
        </p:nvGraphicFramePr>
        <p:xfrm>
          <a:off x="4166639" y="5693623"/>
          <a:ext cx="5075640" cy="289560"/>
        </p:xfrm>
        <a:graphic>
          <a:graphicData uri="http://schemas.openxmlformats.org/drawingml/2006/table">
            <a:tbl>
              <a:tblPr firstRow="1" bandRow="1"/>
              <a:tblGrid>
                <a:gridCol w="1691640">
                  <a:extLst>
                    <a:ext uri="{9D8B030D-6E8A-4147-A177-3AD203B41FA5}">
                      <a16:colId xmlns:a16="http://schemas.microsoft.com/office/drawing/2014/main" val="1479032682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534468159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23862864"/>
                    </a:ext>
                  </a:extLst>
                </a:gridCol>
              </a:tblGrid>
              <a:tr h="27828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fr-FR" sz="13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Capture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fr-FR" sz="13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Capture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fr-FR" sz="13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Output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0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2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01204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Diagram of the kinect2_record 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15</a:t>
            </a:fld>
            <a:endParaRPr lang="en-US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0E3A97FE-E226-4997-A5A7-B418ACE8E755}"/>
              </a:ext>
            </a:extLst>
          </p:cNvPr>
          <p:cNvSpPr/>
          <p:nvPr/>
        </p:nvSpPr>
        <p:spPr>
          <a:xfrm>
            <a:off x="469178" y="2159209"/>
            <a:ext cx="11117132" cy="280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2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D1D9AEAB-C004-46DE-9FC1-6285D1989DA5}"/>
              </a:ext>
            </a:extLst>
          </p:cNvPr>
          <p:cNvSpPr/>
          <p:nvPr/>
        </p:nvSpPr>
        <p:spPr>
          <a:xfrm>
            <a:off x="866141" y="3092094"/>
            <a:ext cx="1944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>
                <a:alpha val="0"/>
              </a:srgb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Image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topics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7501AE34-1F2F-4AF1-932E-668F50F48340}"/>
              </a:ext>
            </a:extLst>
          </p:cNvPr>
          <p:cNvSpPr/>
          <p:nvPr/>
        </p:nvSpPr>
        <p:spPr>
          <a:xfrm>
            <a:off x="3302292" y="2769774"/>
            <a:ext cx="2479320" cy="136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5" y="f7"/>
                </a:moveTo>
                <a:lnTo>
                  <a:pt x="f7" y="f5"/>
                </a:ln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>
                <a:alpha val="0"/>
              </a:srgbClr>
            </a:solidFill>
            <a:prstDash val="solid"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Limit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Reached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716DAB2-3275-4653-93ED-38F528CF5909}"/>
              </a:ext>
            </a:extLst>
          </p:cNvPr>
          <p:cNvSpPr/>
          <p:nvPr/>
        </p:nvSpPr>
        <p:spPr>
          <a:xfrm>
            <a:off x="9444284" y="2979882"/>
            <a:ext cx="1655999" cy="93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A933"/>
          </a:solidFill>
          <a:ln w="0">
            <a:solidFill>
              <a:srgbClr val="3465A4">
                <a:alpha val="0"/>
              </a:srgbClr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Save image</a:t>
            </a:r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71451AA8-B701-4988-A684-13FD0866A9F4}"/>
              </a:ext>
            </a:extLst>
          </p:cNvPr>
          <p:cNvSpPr/>
          <p:nvPr/>
        </p:nvSpPr>
        <p:spPr>
          <a:xfrm>
            <a:off x="5102113" y="5249317"/>
            <a:ext cx="2292840" cy="93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A933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Image Processing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6229D4C-B5D8-4C44-8C51-68A3C588E8EF}"/>
              </a:ext>
            </a:extLst>
          </p:cNvPr>
          <p:cNvSpPr txBox="1"/>
          <p:nvPr/>
        </p:nvSpPr>
        <p:spPr>
          <a:xfrm>
            <a:off x="7245405" y="3089317"/>
            <a:ext cx="471960" cy="418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8213F26-E6C8-4F51-B297-4D0D22A64087}"/>
              </a:ext>
            </a:extLst>
          </p:cNvPr>
          <p:cNvSpPr txBox="1"/>
          <p:nvPr/>
        </p:nvSpPr>
        <p:spPr>
          <a:xfrm>
            <a:off x="4541952" y="4313316"/>
            <a:ext cx="615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C8814D-B2E6-45BB-9359-940FED824DD9}"/>
              </a:ext>
            </a:extLst>
          </p:cNvPr>
          <p:cNvSpPr txBox="1"/>
          <p:nvPr/>
        </p:nvSpPr>
        <p:spPr>
          <a:xfrm>
            <a:off x="8706310" y="4579858"/>
            <a:ext cx="2880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Done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at the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specified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rate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5AFA11E1-853A-486A-A6AF-D2CFFF260256}"/>
              </a:ext>
            </a:extLst>
          </p:cNvPr>
          <p:cNvSpPr/>
          <p:nvPr/>
        </p:nvSpPr>
        <p:spPr>
          <a:xfrm>
            <a:off x="8209648" y="5358929"/>
            <a:ext cx="1944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FF0000"/>
          </a:solidFill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Output video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634111-0A20-4368-A3DB-773EB5EF8496}"/>
              </a:ext>
            </a:extLst>
          </p:cNvPr>
          <p:cNvCxnSpPr>
            <a:stCxn id="39" idx="1"/>
            <a:endCxn id="44" idx="3"/>
          </p:cNvCxnSpPr>
          <p:nvPr/>
        </p:nvCxnSpPr>
        <p:spPr>
          <a:xfrm>
            <a:off x="7394953" y="5717317"/>
            <a:ext cx="814695" cy="1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A4F4B30-0A87-437F-857B-6A437AAA3C01}"/>
              </a:ext>
            </a:extLst>
          </p:cNvPr>
          <p:cNvCxnSpPr>
            <a:stCxn id="33" idx="1"/>
          </p:cNvCxnSpPr>
          <p:nvPr/>
        </p:nvCxnSpPr>
        <p:spPr>
          <a:xfrm>
            <a:off x="2810141" y="3452094"/>
            <a:ext cx="4921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7A7E6527-4699-4853-AE11-9C14632430BD}"/>
              </a:ext>
            </a:extLst>
          </p:cNvPr>
          <p:cNvCxnSpPr>
            <a:stCxn id="34" idx="1"/>
            <a:endCxn id="35" idx="3"/>
          </p:cNvCxnSpPr>
          <p:nvPr/>
        </p:nvCxnSpPr>
        <p:spPr>
          <a:xfrm flipV="1">
            <a:off x="5781612" y="3447882"/>
            <a:ext cx="3662672" cy="5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29A06384-FCD9-463B-9FB2-0CCD67CF9AB9}"/>
              </a:ext>
            </a:extLst>
          </p:cNvPr>
          <p:cNvCxnSpPr>
            <a:stCxn id="35" idx="0"/>
            <a:endCxn id="34" idx="0"/>
          </p:cNvCxnSpPr>
          <p:nvPr/>
        </p:nvCxnSpPr>
        <p:spPr>
          <a:xfrm rot="16200000" flipV="1">
            <a:off x="7302064" y="9662"/>
            <a:ext cx="210108" cy="5730332"/>
          </a:xfrm>
          <a:prstGeom prst="bentConnector3">
            <a:avLst>
              <a:gd name="adj1" fmla="val 2088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66621941-E65E-48E5-8E8E-C58A4C349EDE}"/>
              </a:ext>
            </a:extLst>
          </p:cNvPr>
          <p:cNvCxnSpPr>
            <a:stCxn id="34" idx="2"/>
            <a:endCxn id="39" idx="3"/>
          </p:cNvCxnSpPr>
          <p:nvPr/>
        </p:nvCxnSpPr>
        <p:spPr>
          <a:xfrm rot="16200000" flipH="1">
            <a:off x="4032261" y="4647464"/>
            <a:ext cx="1579543" cy="56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959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97432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Graph of the viewer 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16</a:t>
            </a:fld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816A7D7-F504-49D6-AD95-2DAFF7C5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50292" y="2200275"/>
            <a:ext cx="9777356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" y="1603695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Graph of the record 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17</a:t>
            </a:fld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75D557C-8E52-4FDF-BD74-028CF53F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0467" y="2217116"/>
            <a:ext cx="11411061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44859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Topics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18</a:t>
            </a:fld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BEDAB03-6529-4B4C-A975-91C89569D8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63829" y="4831178"/>
            <a:ext cx="2880000" cy="16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FA6F0B3-4D2F-4D62-9B13-ED34D93CBB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13648" y="4323811"/>
            <a:ext cx="2880000" cy="23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BDF08CF-BEBE-41E2-B8F8-31653C7A90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31659" y="4831178"/>
            <a:ext cx="2880000" cy="1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Connecteur droit 28">
            <a:extLst>
              <a:ext uri="{FF2B5EF4-FFF2-40B4-BE49-F238E27FC236}">
                <a16:creationId xmlns:a16="http://schemas.microsoft.com/office/drawing/2014/main" id="{6FDC5AA9-CCE9-4081-9571-3AC16D6150FE}"/>
              </a:ext>
            </a:extLst>
          </p:cNvPr>
          <p:cNvSpPr/>
          <p:nvPr/>
        </p:nvSpPr>
        <p:spPr>
          <a:xfrm flipV="1">
            <a:off x="4057650" y="1752600"/>
            <a:ext cx="0" cy="478631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EF51FAF5-ACEF-42DD-82C4-A4A4107D5511}"/>
              </a:ext>
            </a:extLst>
          </p:cNvPr>
          <p:cNvSpPr/>
          <p:nvPr/>
        </p:nvSpPr>
        <p:spPr>
          <a:xfrm flipV="1">
            <a:off x="8153400" y="1827421"/>
            <a:ext cx="0" cy="471149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31" name="Tableau 30">
            <a:extLst>
              <a:ext uri="{FF2B5EF4-FFF2-40B4-BE49-F238E27FC236}">
                <a16:creationId xmlns:a16="http://schemas.microsoft.com/office/drawing/2014/main" id="{DCB80826-8F78-4124-81F8-2455F9CD9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85796"/>
              </p:ext>
            </p:extLst>
          </p:nvPr>
        </p:nvGraphicFramePr>
        <p:xfrm>
          <a:off x="745650" y="2196041"/>
          <a:ext cx="2916359" cy="2354040"/>
        </p:xfrm>
        <a:graphic>
          <a:graphicData uri="http://schemas.openxmlformats.org/drawingml/2006/table">
            <a:tbl>
              <a:tblPr/>
              <a:tblGrid>
                <a:gridCol w="2916359">
                  <a:extLst>
                    <a:ext uri="{9D8B030D-6E8A-4147-A177-3AD203B41FA5}">
                      <a16:colId xmlns:a16="http://schemas.microsoft.com/office/drawing/2014/main" val="1103837176"/>
                    </a:ext>
                  </a:extLst>
                </a:gridCol>
              </a:tblGrid>
              <a:tr h="588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Depth</a:t>
                      </a:r>
                      <a:endParaRPr lang="fr-FR" sz="16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24134"/>
                  </a:ext>
                </a:extLst>
              </a:tr>
              <a:tr h="588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Topic : /kinect2/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hd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image_depth_rect</a:t>
                      </a:r>
                      <a:endParaRPr lang="fr-FR" sz="16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477679"/>
                  </a:ext>
                </a:extLst>
              </a:tr>
              <a:tr h="58860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Resolution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 : 1920x1080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848220"/>
                  </a:ext>
                </a:extLst>
              </a:tr>
              <a:tr h="58824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Format : TYPE_16UC1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181585"/>
                  </a:ext>
                </a:extLst>
              </a:tr>
            </a:tbl>
          </a:graphicData>
        </a:graphic>
      </p:graphicFrame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AF23E953-759A-4DBC-BA72-327F2D93D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37363"/>
              </p:ext>
            </p:extLst>
          </p:nvPr>
        </p:nvGraphicFramePr>
        <p:xfrm>
          <a:off x="4731659" y="2208281"/>
          <a:ext cx="2916359" cy="2341800"/>
        </p:xfrm>
        <a:graphic>
          <a:graphicData uri="http://schemas.openxmlformats.org/drawingml/2006/table">
            <a:tbl>
              <a:tblPr/>
              <a:tblGrid>
                <a:gridCol w="2916359">
                  <a:extLst>
                    <a:ext uri="{9D8B030D-6E8A-4147-A177-3AD203B41FA5}">
                      <a16:colId xmlns:a16="http://schemas.microsoft.com/office/drawing/2014/main" val="3650869144"/>
                    </a:ext>
                  </a:extLst>
                </a:gridCol>
              </a:tblGrid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Color</a:t>
                      </a:r>
                      <a:endParaRPr lang="fr-FR" sz="16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97894"/>
                  </a:ext>
                </a:extLst>
              </a:tr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Topic : /kinect2/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hd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image_depth_rect</a:t>
                      </a:r>
                      <a:endParaRPr lang="fr-FR" sz="16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130331"/>
                  </a:ext>
                </a:extLst>
              </a:tr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Resolution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 : 1920x1080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703933"/>
                  </a:ext>
                </a:extLst>
              </a:tr>
              <a:tr h="58572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Type : BGR8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8373251"/>
                  </a:ext>
                </a:extLst>
              </a:tr>
            </a:tbl>
          </a:graphicData>
        </a:graphic>
      </p:graphicFrame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044CE9CF-6607-47E0-8C6A-C8D8D505B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23557"/>
              </p:ext>
            </p:extLst>
          </p:nvPr>
        </p:nvGraphicFramePr>
        <p:xfrm>
          <a:off x="8753309" y="1827422"/>
          <a:ext cx="2916359" cy="2341800"/>
        </p:xfrm>
        <a:graphic>
          <a:graphicData uri="http://schemas.openxmlformats.org/drawingml/2006/table">
            <a:tbl>
              <a:tblPr/>
              <a:tblGrid>
                <a:gridCol w="2916359">
                  <a:extLst>
                    <a:ext uri="{9D8B030D-6E8A-4147-A177-3AD203B41FA5}">
                      <a16:colId xmlns:a16="http://schemas.microsoft.com/office/drawing/2014/main" val="942072919"/>
                    </a:ext>
                  </a:extLst>
                </a:gridCol>
              </a:tblGrid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Sync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8898906"/>
                  </a:ext>
                </a:extLst>
              </a:tr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Topic : /kinect2/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hd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/</a:t>
                      </a: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image_depth_rect</a:t>
                      </a:r>
                      <a:endParaRPr lang="fr-FR" sz="16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292390"/>
                  </a:ext>
                </a:extLst>
              </a:tr>
              <a:tr h="58536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Resolution</a:t>
                      </a: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 : 512x424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8405290"/>
                  </a:ext>
                </a:extLst>
              </a:tr>
              <a:tr h="58572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Type : BGR8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723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7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85408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Correct Channels Function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19</a:t>
            </a:fld>
            <a:endParaRPr lang="en-US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23889F6-0219-430E-B828-3FDD286A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94057" y="1988398"/>
            <a:ext cx="3600000" cy="20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EA52023-ACBE-446B-80BF-872E7BC8CF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42971" y="1988398"/>
            <a:ext cx="3600000" cy="20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2503918-43D4-45AB-B174-1EF42A1D0B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32570" y="4220398"/>
            <a:ext cx="2606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2CF0788-7931-4078-BDF3-EAEF12E1E58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11657" y="4220398"/>
            <a:ext cx="26064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E3C0B9B7-C90E-4640-AB11-B62318F4AD92}"/>
              </a:ext>
            </a:extLst>
          </p:cNvPr>
          <p:cNvSpPr/>
          <p:nvPr/>
        </p:nvSpPr>
        <p:spPr>
          <a:xfrm flipV="1">
            <a:off x="6095998" y="1995355"/>
            <a:ext cx="360" cy="4464721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100302D-40C3-4DA4-B891-6DFE8EF47296}"/>
              </a:ext>
            </a:extLst>
          </p:cNvPr>
          <p:cNvSpPr txBox="1"/>
          <p:nvPr/>
        </p:nvSpPr>
        <p:spPr>
          <a:xfrm>
            <a:off x="4794057" y="5342882"/>
            <a:ext cx="67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BGR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D7113B3-05F6-405C-915A-295C6A4261CD}"/>
              </a:ext>
            </a:extLst>
          </p:cNvPr>
          <p:cNvSpPr txBox="1"/>
          <p:nvPr/>
        </p:nvSpPr>
        <p:spPr>
          <a:xfrm>
            <a:off x="6882058" y="5342882"/>
            <a:ext cx="67608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RGB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A6A9FD9-53CC-4F38-9D83-19094E3356CB}"/>
              </a:ext>
            </a:extLst>
          </p:cNvPr>
          <p:cNvCxnSpPr>
            <a:stCxn id="25" idx="3"/>
          </p:cNvCxnSpPr>
          <p:nvPr/>
        </p:nvCxnSpPr>
        <p:spPr>
          <a:xfrm>
            <a:off x="5470138" y="5516043"/>
            <a:ext cx="1411920" cy="0"/>
          </a:xfrm>
          <a:prstGeom prst="bentConnector3">
            <a:avLst/>
          </a:prstGeom>
          <a:noFill/>
          <a:ln w="76320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49549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8066E-227F-32A3-7FAB-75AE06F5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Presentation Plan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324E-0889-628C-DC49-7DEA7C180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205204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Kinect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 1 vs ROS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IAI and Libfreenect2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Calibration of the Kinect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Video recording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 encountered during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12D998-9A81-5B6C-7753-8FF96FDC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8C8C21-74DF-60FE-5C93-B5A05CFA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21920-801F-01A3-7103-EF1E953B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1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85408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Video Writer</a:t>
            </a:r>
            <a:endParaRPr lang="en-US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20</a:t>
            </a:fld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D899D5C-ED0F-4D94-ADB0-D77956BC4778}"/>
              </a:ext>
            </a:extLst>
          </p:cNvPr>
          <p:cNvSpPr txBox="1"/>
          <p:nvPr/>
        </p:nvSpPr>
        <p:spPr>
          <a:xfrm>
            <a:off x="516732" y="2023069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We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use OpenCV to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make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the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videos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: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7D5AC95-B612-469D-8BD1-41A98BA903FF}"/>
              </a:ext>
            </a:extLst>
          </p:cNvPr>
          <p:cNvSpPr txBox="1"/>
          <p:nvPr/>
        </p:nvSpPr>
        <p:spPr>
          <a:xfrm>
            <a:off x="544114" y="2633372"/>
            <a:ext cx="1110376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VideoWriter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video_writer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FOURCC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7C6610B-3E9D-4D7B-A74A-3E72541E5785}"/>
              </a:ext>
            </a:extLst>
          </p:cNvPr>
          <p:cNvSpPr txBox="1"/>
          <p:nvPr/>
        </p:nvSpPr>
        <p:spPr>
          <a:xfrm>
            <a:off x="516732" y="3320487"/>
            <a:ext cx="11131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/>
              <a:t>output </a:t>
            </a:r>
            <a:r>
              <a:rPr lang="fr-FR" u="sng" dirty="0" err="1"/>
              <a:t>name</a:t>
            </a:r>
            <a:r>
              <a:rPr lang="fr-FR" u="sng" dirty="0"/>
              <a:t> + extension</a:t>
            </a:r>
            <a:r>
              <a:rPr lang="fr-FR" dirty="0"/>
              <a:t> : </a:t>
            </a:r>
            <a:r>
              <a:rPr lang="en-US" dirty="0"/>
              <a:t>name of the output file with its extension.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FOURCC</a:t>
            </a:r>
            <a:r>
              <a:rPr lang="en-US" dirty="0"/>
              <a:t> : sequence of four bytes identifier used to specify the video codec.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fps</a:t>
            </a:r>
            <a:r>
              <a:rPr lang="en-US" dirty="0"/>
              <a:t> : specifies the frame rate of the output video.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image size</a:t>
            </a:r>
            <a:r>
              <a:rPr lang="en-US" dirty="0"/>
              <a:t> : specifies the size of each frame in the output video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E6A54B-C9E1-4218-AE69-74847150BC11}"/>
              </a:ext>
            </a:extLst>
          </p:cNvPr>
          <p:cNvSpPr txBox="1"/>
          <p:nvPr/>
        </p:nvSpPr>
        <p:spPr>
          <a:xfrm>
            <a:off x="7400924" y="3320487"/>
            <a:ext cx="42443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String</a:t>
            </a:r>
          </a:p>
          <a:p>
            <a:pPr algn="r"/>
            <a:endParaRPr lang="fr-FR" dirty="0"/>
          </a:p>
          <a:p>
            <a:pPr algn="r"/>
            <a:r>
              <a:rPr lang="fr-FR" dirty="0"/>
              <a:t>Identifier</a:t>
            </a:r>
          </a:p>
          <a:p>
            <a:pPr algn="r"/>
            <a:endParaRPr lang="fr-FR" dirty="0"/>
          </a:p>
          <a:p>
            <a:pPr algn="r"/>
            <a:r>
              <a:rPr lang="fr-FR" dirty="0" err="1"/>
              <a:t>Float</a:t>
            </a:r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cv::Size</a:t>
            </a:r>
          </a:p>
        </p:txBody>
      </p:sp>
    </p:spTree>
    <p:extLst>
      <p:ext uri="{BB962C8B-B14F-4D97-AF65-F5344CB8AC3E}">
        <p14:creationId xmlns:p14="http://schemas.microsoft.com/office/powerpoint/2010/main" val="149766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Record Function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(8)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B2B6ED-6072-4F39-88B0-9ECDCF6FD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8672" r="8672" b="4918"/>
          <a:stretch/>
        </p:blipFill>
        <p:spPr>
          <a:xfrm>
            <a:off x="1856557" y="1768844"/>
            <a:ext cx="8478882" cy="472724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85408"/>
            <a:ext cx="4977893" cy="365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Performance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18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A648F-F896-0AB8-F500-F6924429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7. Problems encountered during the project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5EA9-3958-E5CC-6B7F-49062773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6097" y="1791589"/>
            <a:ext cx="4862447" cy="368528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fr-FR" sz="2000" dirty="0"/>
              <a:t>The Kinectv2 </a:t>
            </a:r>
            <a:r>
              <a:rPr lang="fr-FR" sz="2000" dirty="0" err="1"/>
              <a:t>isn’t</a:t>
            </a:r>
            <a:r>
              <a:rPr lang="fr-FR" sz="2000" dirty="0"/>
              <a:t> compatible </a:t>
            </a:r>
            <a:r>
              <a:rPr lang="fr-FR" sz="2000" dirty="0" err="1"/>
              <a:t>with</a:t>
            </a:r>
            <a:r>
              <a:rPr lang="fr-FR" sz="2000" dirty="0"/>
              <a:t> USB 4.0 port. It </a:t>
            </a:r>
            <a:r>
              <a:rPr lang="fr-FR" sz="2000" dirty="0" err="1"/>
              <a:t>only</a:t>
            </a:r>
            <a:r>
              <a:rPr lang="fr-FR" sz="2000" dirty="0"/>
              <a:t> support USB 3.0 to 3.2.</a:t>
            </a:r>
            <a:br>
              <a:rPr lang="fr-FR" sz="2000" dirty="0"/>
            </a:br>
            <a:endParaRPr lang="fr-FR" sz="2000" dirty="0"/>
          </a:p>
          <a:p>
            <a:r>
              <a:rPr lang="fr-FR" sz="2000" dirty="0">
                <a:latin typeface="+mj-lt"/>
              </a:rPr>
              <a:t>Libfreenect2 </a:t>
            </a:r>
            <a:r>
              <a:rPr lang="fr-FR" sz="2000" dirty="0" err="1"/>
              <a:t>isn’t</a:t>
            </a:r>
            <a:r>
              <a:rPr lang="fr-FR" sz="2000" dirty="0"/>
              <a:t> compatible </a:t>
            </a:r>
            <a:r>
              <a:rPr lang="fr-FR" sz="2000" dirty="0" err="1"/>
              <a:t>with</a:t>
            </a:r>
            <a:r>
              <a:rPr lang="fr-FR" sz="2000" dirty="0"/>
              <a:t> ROS2. This </a:t>
            </a:r>
            <a:r>
              <a:rPr lang="fr-FR" sz="2000" dirty="0" err="1"/>
              <a:t>meant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couldn’t</a:t>
            </a:r>
            <a:r>
              <a:rPr lang="fr-FR" sz="2000" dirty="0"/>
              <a:t> do the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ROS2.</a:t>
            </a:r>
            <a:br>
              <a:rPr lang="fr-FR" sz="2000" dirty="0"/>
            </a:br>
            <a:endParaRPr lang="fr-FR" sz="2000" dirty="0">
              <a:latin typeface="+mj-lt"/>
            </a:endParaRPr>
          </a:p>
          <a:p>
            <a:r>
              <a:rPr lang="fr-FR" sz="2000" dirty="0" err="1"/>
              <a:t>Iai</a:t>
            </a:r>
            <a:r>
              <a:rPr lang="fr-FR" sz="2000" dirty="0"/>
              <a:t> uses OpenCV 2.0 for </a:t>
            </a:r>
            <a:r>
              <a:rPr lang="fr-FR" sz="2000" dirty="0" err="1"/>
              <a:t>its</a:t>
            </a:r>
            <a:r>
              <a:rPr lang="fr-FR" sz="2000" dirty="0"/>
              <a:t> vision </a:t>
            </a:r>
            <a:r>
              <a:rPr lang="fr-FR" sz="2000" dirty="0" err="1"/>
              <a:t>tasks</a:t>
            </a:r>
            <a:r>
              <a:rPr lang="fr-FR" sz="2000" dirty="0"/>
              <a:t>. This version </a:t>
            </a:r>
            <a:r>
              <a:rPr lang="en-US" sz="2000" dirty="0"/>
              <a:t>is no longer available through package managers (apt or snap)</a:t>
            </a:r>
            <a:r>
              <a:rPr lang="fr-FR" sz="2000" dirty="0"/>
              <a:t>.</a:t>
            </a:r>
            <a:br>
              <a:rPr lang="fr-FR" sz="2000" dirty="0"/>
            </a:br>
            <a:endParaRPr lang="fr-FR" sz="2000" dirty="0"/>
          </a:p>
          <a:p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OpenCV </a:t>
            </a:r>
            <a:r>
              <a:rPr lang="fr-FR" sz="2000" b="0" i="0" u="none" strike="noStrike" baseline="0" dirty="0" err="1">
                <a:solidFill>
                  <a:srgbClr val="000000"/>
                </a:solidFill>
                <a:latin typeface="+mj-lt"/>
              </a:rPr>
              <a:t>can’t</a:t>
            </a: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fr-FR" sz="2000" b="0" i="0" u="none" strike="noStrike" baseline="0" dirty="0" err="1">
                <a:solidFill>
                  <a:srgbClr val="000000"/>
                </a:solidFill>
                <a:latin typeface="+mj-lt"/>
              </a:rPr>
              <a:t>write</a:t>
            </a: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 gifs.</a:t>
            </a:r>
            <a:endParaRPr lang="en-US" sz="2000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484ED-00D4-0157-9C5E-5F487ACC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FD88D-DB93-1412-381C-5801A919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22D5-3066-2321-1CF3-045DD2C3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66E-0E82-DFAB-9FCF-9DFC434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8.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6FFD-571E-020D-A632-4097AC0AC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2625" y="133351"/>
            <a:ext cx="5542435" cy="2285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Results : </a:t>
            </a:r>
          </a:p>
          <a:p>
            <a:r>
              <a:rPr lang="en-US" sz="2000" dirty="0"/>
              <a:t>The camera is calibrated.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Even if it is not with ROS2, we managed to record the cameras through ROS interface.</a:t>
            </a:r>
            <a:br>
              <a:rPr lang="en-US" sz="2000" dirty="0"/>
            </a:br>
            <a:r>
              <a:rPr lang="en-US" sz="2000" dirty="0"/>
              <a:t>Moreover, the performance is better than expected.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C742-CBCC-DD65-2C04-FAD814C0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C591-813D-DA25-FCCE-FF18C86B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3BA4F-B361-BCF2-1D71-AD0BC9D9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F141-987A-F88E-00CF-F3C8CB32CF85}"/>
              </a:ext>
            </a:extLst>
          </p:cNvPr>
          <p:cNvGrpSpPr/>
          <p:nvPr/>
        </p:nvGrpSpPr>
        <p:grpSpPr>
          <a:xfrm>
            <a:off x="9763769" y="2507684"/>
            <a:ext cx="2163478" cy="2063983"/>
            <a:chOff x="9301844" y="3450849"/>
            <a:chExt cx="2638506" cy="2556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E35203-B1B4-6430-B03C-9BFA20A57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93" t="11462" r="11895" b="12209"/>
            <a:stretch/>
          </p:blipFill>
          <p:spPr>
            <a:xfrm>
              <a:off x="9532220" y="3826392"/>
              <a:ext cx="2177755" cy="21811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14BDC-FB84-F62B-5CAC-AD4F3F491807}"/>
                </a:ext>
              </a:extLst>
            </p:cNvPr>
            <p:cNvSpPr txBox="1"/>
            <p:nvPr/>
          </p:nvSpPr>
          <p:spPr>
            <a:xfrm>
              <a:off x="9301844" y="3450849"/>
              <a:ext cx="2638506" cy="40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Synchronized Video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2B65CC-FB2F-C7A8-E207-99FF3D0069C2}"/>
              </a:ext>
            </a:extLst>
          </p:cNvPr>
          <p:cNvGrpSpPr/>
          <p:nvPr/>
        </p:nvGrpSpPr>
        <p:grpSpPr>
          <a:xfrm>
            <a:off x="7877951" y="2498158"/>
            <a:ext cx="1861096" cy="2146308"/>
            <a:chOff x="6990236" y="3722573"/>
            <a:chExt cx="2300449" cy="2610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3517FB-E791-3E42-6473-6AC01EEB0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48" t="11315" r="8646" b="9316"/>
            <a:stretch/>
          </p:blipFill>
          <p:spPr>
            <a:xfrm>
              <a:off x="6990236" y="4064928"/>
              <a:ext cx="2300449" cy="22679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E1657-6C28-83FE-C268-377EE0A17C3C}"/>
                </a:ext>
              </a:extLst>
            </p:cNvPr>
            <p:cNvSpPr txBox="1"/>
            <p:nvPr/>
          </p:nvSpPr>
          <p:spPr>
            <a:xfrm>
              <a:off x="7346100" y="3722573"/>
              <a:ext cx="1795965" cy="39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Depth Video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99A9B27-AAF8-3C70-E537-27615CC48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6" t="11638" r="13588" b="13370"/>
          <a:stretch/>
        </p:blipFill>
        <p:spPr>
          <a:xfrm>
            <a:off x="5820422" y="2752729"/>
            <a:ext cx="1807532" cy="18028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ADDE5B-4E71-BF4D-2BA5-6582D9DA81ED}"/>
              </a:ext>
            </a:extLst>
          </p:cNvPr>
          <p:cNvSpPr txBox="1"/>
          <p:nvPr/>
        </p:nvSpPr>
        <p:spPr>
          <a:xfrm>
            <a:off x="6261552" y="2460059"/>
            <a:ext cx="1216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RGB Video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F9179B-56A2-4CE2-AEF7-7E61D6A6A17C}"/>
              </a:ext>
            </a:extLst>
          </p:cNvPr>
          <p:cNvSpPr txBox="1">
            <a:spLocks/>
          </p:cNvSpPr>
          <p:nvPr/>
        </p:nvSpPr>
        <p:spPr>
          <a:xfrm>
            <a:off x="5762625" y="4845099"/>
            <a:ext cx="5542435" cy="1506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Amelioration : </a:t>
            </a:r>
          </a:p>
          <a:p>
            <a:r>
              <a:rPr lang="en-US" sz="2000" dirty="0"/>
              <a:t>Re-write IAI with a driver compatible with ROS2.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Recognize QR code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38034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8066E-227F-32A3-7FAB-75AE06F5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Introduction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DA18-110B-A606-4369-76A5C34A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350" y="1885279"/>
            <a:ext cx="11123050" cy="3207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Objectives </a:t>
            </a:r>
          </a:p>
          <a:p>
            <a:r>
              <a:rPr lang="en-US" sz="2000" dirty="0"/>
              <a:t>Develop a Kinect driver in C++ language (calibration and recording)</a:t>
            </a:r>
          </a:p>
          <a:p>
            <a:r>
              <a:rPr lang="en-US" sz="2000" dirty="0"/>
              <a:t>Familiarize with Kinect usage</a:t>
            </a:r>
          </a:p>
          <a:p>
            <a:r>
              <a:rPr lang="en-US" sz="2000" dirty="0"/>
              <a:t>Understanding the differences between ROS 1 and ROS 2</a:t>
            </a:r>
          </a:p>
          <a:p>
            <a:r>
              <a:rPr lang="en-US" sz="2000" dirty="0"/>
              <a:t>Understanding the advantages and disadvantages of this type of camera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Final Application</a:t>
            </a: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6145A-B77A-5F03-B1E0-73D0F9C3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2" b="97000" l="4207" r="95146">
                        <a14:foregroundMark x1="6149" y1="38778" x2="6149" y2="38778"/>
                        <a14:foregroundMark x1="92880" y1="35667" x2="92880" y2="35667"/>
                        <a14:foregroundMark x1="72654" y1="8111" x2="72654" y2="8111"/>
                        <a14:foregroundMark x1="77832" y1="2333" x2="77832" y2="2333"/>
                        <a14:foregroundMark x1="66667" y1="12000" x2="66667" y2="12000"/>
                        <a14:foregroundMark x1="95307" y1="38111" x2="95307" y2="38111"/>
                        <a14:foregroundMark x1="57605" y1="91778" x2="57605" y2="91778"/>
                        <a14:foregroundMark x1="24434" y1="97000" x2="24434" y2="97000"/>
                        <a14:foregroundMark x1="48867" y1="32222" x2="48867" y2="32222"/>
                        <a14:foregroundMark x1="50647" y1="36333" x2="50647" y2="36333"/>
                        <a14:foregroundMark x1="49676" y1="36778" x2="49676" y2="36778"/>
                        <a14:foregroundMark x1="52104" y1="37111" x2="52104" y2="37111"/>
                        <a14:foregroundMark x1="77832" y1="1333" x2="77832" y2="1333"/>
                        <a14:foregroundMark x1="52913" y1="32556" x2="52913" y2="32556"/>
                        <a14:foregroundMark x1="29450" y1="31889" x2="29450" y2="31889"/>
                        <a14:foregroundMark x1="4207" y1="79111" x2="4207" y2="79111"/>
                        <a14:foregroundMark x1="39159" y1="36778" x2="39159" y2="36778"/>
                        <a14:backgroundMark x1="37379" y1="37444" x2="37379" y2="37444"/>
                        <a14:backgroundMark x1="39159" y1="36778" x2="39159" y2="36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504" y="3837496"/>
            <a:ext cx="1880239" cy="251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2D3A2-4213-C9E1-6A91-A16C7EC6E17A}"/>
              </a:ext>
            </a:extLst>
          </p:cNvPr>
          <p:cNvSpPr txBox="1"/>
          <p:nvPr/>
        </p:nvSpPr>
        <p:spPr>
          <a:xfrm>
            <a:off x="5138594" y="5793151"/>
            <a:ext cx="5953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Bimanual Agile Zany Anthropomorphic Robot - </a:t>
            </a:r>
            <a:r>
              <a:rPr lang="en-US" b="1" i="1" dirty="0"/>
              <a:t>BAZAR</a:t>
            </a:r>
            <a:endParaRPr lang="en-US" i="1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836792A-0E35-AC83-A206-99E934CE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E3454F4-D9F8-301A-B8D8-A4B73632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802DAE2-2608-D72D-33A4-C4CE75C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6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203FA-CABC-03D3-7044-7BBB4A77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What is the Kinect v2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AB52-9FC3-679D-F27F-76938BB5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34" y="3983583"/>
            <a:ext cx="6475304" cy="2308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85F1A-5C98-2AB8-5BFA-3FCE5F12D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4" b="96199" l="3412" r="96118">
                        <a14:foregroundMark x1="8235" y1="13743" x2="7529" y2="64035"/>
                        <a14:foregroundMark x1="7529" y1="64035" x2="8471" y2="65205"/>
                        <a14:foregroundMark x1="5294" y1="9649" x2="5294" y2="9649"/>
                        <a14:foregroundMark x1="18941" y1="92982" x2="18941" y2="92982"/>
                        <a14:foregroundMark x1="5765" y1="95906" x2="22118" y2="96199"/>
                        <a14:foregroundMark x1="22118" y1="96199" x2="74824" y2="89474"/>
                        <a14:foregroundMark x1="74824" y1="89474" x2="84471" y2="92690"/>
                        <a14:foregroundMark x1="4000" y1="94737" x2="26118" y2="94737"/>
                        <a14:foregroundMark x1="26118" y1="94737" x2="35176" y2="92982"/>
                        <a14:foregroundMark x1="35176" y1="92982" x2="46588" y2="94444"/>
                        <a14:foregroundMark x1="46588" y1="94444" x2="60824" y2="92982"/>
                        <a14:foregroundMark x1="60824" y1="92982" x2="82941" y2="94152"/>
                        <a14:foregroundMark x1="82941" y1="94152" x2="88824" y2="93275"/>
                        <a14:foregroundMark x1="29294" y1="93275" x2="24471" y2="90643"/>
                        <a14:foregroundMark x1="12471" y1="93275" x2="5765" y2="92690"/>
                        <a14:foregroundMark x1="6588" y1="91520" x2="14471" y2="91520"/>
                        <a14:foregroundMark x1="14471" y1="91520" x2="14471" y2="90936"/>
                        <a14:foregroundMark x1="78235" y1="90643" x2="86706" y2="91520"/>
                        <a14:foregroundMark x1="86706" y1="91520" x2="87176" y2="92690"/>
                        <a14:foregroundMark x1="93529" y1="59357" x2="93529" y2="59357"/>
                        <a14:foregroundMark x1="87529" y1="31287" x2="87529" y2="31287"/>
                        <a14:foregroundMark x1="42706" y1="85380" x2="42706" y2="85380"/>
                        <a14:foregroundMark x1="80471" y1="82456" x2="80471" y2="82456"/>
                        <a14:foregroundMark x1="95529" y1="70760" x2="95529" y2="70760"/>
                        <a14:foregroundMark x1="96235" y1="68421" x2="96235" y2="68421"/>
                        <a14:foregroundMark x1="88941" y1="29240" x2="88941" y2="29240"/>
                        <a14:foregroundMark x1="6941" y1="70760" x2="6941" y2="70760"/>
                        <a14:foregroundMark x1="3412" y1="71637" x2="3412" y2="71637"/>
                        <a14:foregroundMark x1="73882" y1="4094" x2="73882" y2="4094"/>
                        <a14:foregroundMark x1="74235" y1="2924" x2="74235" y2="2924"/>
                        <a14:foregroundMark x1="85059" y1="90643" x2="85059" y2="90643"/>
                        <a14:backgroundMark x1="5529" y1="2924" x2="5529" y2="29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348" y="1490876"/>
            <a:ext cx="6162060" cy="2479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7BF4AA-0592-1F61-310F-239BBC783A7C}"/>
              </a:ext>
            </a:extLst>
          </p:cNvPr>
          <p:cNvSpPr txBox="1"/>
          <p:nvPr/>
        </p:nvSpPr>
        <p:spPr>
          <a:xfrm>
            <a:off x="6513408" y="2361205"/>
            <a:ext cx="4883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RGBD camera device  - </a:t>
            </a:r>
            <a:r>
              <a:rPr lang="en-US" i="1" dirty="0"/>
              <a:t>produced by Microsoft 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3095530-C0EA-5CA3-7043-6BCF9858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845175-53FD-B689-935B-8152F3E5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529F667-1AD7-141D-5EA3-2A60B4B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203FA-CABC-03D3-7044-7BBB4A77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ROS 1 vs ROS 2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E2EED6-B988-2A14-68FC-908AC7537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13191"/>
              </p:ext>
            </p:extLst>
          </p:nvPr>
        </p:nvGraphicFramePr>
        <p:xfrm>
          <a:off x="1256068" y="1639048"/>
          <a:ext cx="9679860" cy="47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620">
                  <a:extLst>
                    <a:ext uri="{9D8B030D-6E8A-4147-A177-3AD203B41FA5}">
                      <a16:colId xmlns:a16="http://schemas.microsoft.com/office/drawing/2014/main" val="2154947181"/>
                    </a:ext>
                  </a:extLst>
                </a:gridCol>
                <a:gridCol w="3226620">
                  <a:extLst>
                    <a:ext uri="{9D8B030D-6E8A-4147-A177-3AD203B41FA5}">
                      <a16:colId xmlns:a16="http://schemas.microsoft.com/office/drawing/2014/main" val="210150461"/>
                    </a:ext>
                  </a:extLst>
                </a:gridCol>
                <a:gridCol w="3226620">
                  <a:extLst>
                    <a:ext uri="{9D8B030D-6E8A-4147-A177-3AD203B41FA5}">
                      <a16:colId xmlns:a16="http://schemas.microsoft.com/office/drawing/2014/main" val="4246435366"/>
                    </a:ext>
                  </a:extLst>
                </a:gridCol>
              </a:tblGrid>
              <a:tr h="498577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Aspect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ROS 1</a:t>
                      </a:r>
                      <a:endParaRPr lang="en-US" dirty="0">
                        <a:effectLst/>
                      </a:endParaRP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ROS 2</a:t>
                      </a:r>
                      <a:endParaRPr lang="en-US" dirty="0">
                        <a:effectLst/>
                      </a:endParaRP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818058217"/>
                  </a:ext>
                </a:extLst>
              </a:tr>
              <a:tr h="84374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Language Support</a:t>
                      </a:r>
                      <a:endParaRPr lang="en-US" dirty="0">
                        <a:effectLst/>
                      </a:endParaRP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C++ - Python 2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C++ - Python 3</a:t>
                      </a: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2921769487"/>
                  </a:ext>
                </a:extLst>
              </a:tr>
              <a:tr h="84374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Supported OS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Linux - MAC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Linux - MAC - Windows</a:t>
                      </a: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1277547262"/>
                  </a:ext>
                </a:extLst>
              </a:tr>
              <a:tr h="84374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effectLst/>
                        </a:rPr>
                        <a:t>Real-Time Capability</a:t>
                      </a:r>
                      <a:endParaRPr lang="en-US">
                        <a:effectLst/>
                      </a:endParaRP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Not designed for real-time applications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Can be used for real-time performance</a:t>
                      </a: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534792033"/>
                  </a:ext>
                </a:extLst>
              </a:tr>
              <a:tr h="84374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effectLst/>
                        </a:rPr>
                        <a:t>Multi-Robot Systems</a:t>
                      </a:r>
                      <a:endParaRPr lang="en-US">
                        <a:effectLst/>
                      </a:endParaRP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Limited native support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Better support for multi-robot setups</a:t>
                      </a: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3456852522"/>
                  </a:ext>
                </a:extLst>
              </a:tr>
              <a:tr h="84374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effectLst/>
                        </a:rPr>
                        <a:t>Security</a:t>
                      </a:r>
                      <a:endParaRPr lang="en-US">
                        <a:effectLst/>
                      </a:endParaRP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Not designed for high-security apps</a:t>
                      </a:r>
                    </a:p>
                  </a:txBody>
                  <a:tcPr marL="30480" marR="30480" marT="60960" marB="6096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effectLst/>
                        </a:rPr>
                        <a:t>Provides some security features</a:t>
                      </a:r>
                    </a:p>
                  </a:txBody>
                  <a:tcPr marL="30480" marR="30480" marT="60960" marB="60960" anchor="ctr"/>
                </a:tc>
                <a:extLst>
                  <a:ext uri="{0D108BD9-81ED-4DB2-BD59-A6C34878D82A}">
                    <a16:rowId xmlns:a16="http://schemas.microsoft.com/office/drawing/2014/main" val="3593773564"/>
                  </a:ext>
                </a:extLst>
              </a:tr>
            </a:tbl>
          </a:graphicData>
        </a:graphic>
      </p:graphicFrame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A4B6337-123E-D853-CB77-FB70412E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7A55B6D-F598-A379-372B-C0623387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03BE0D-41AC-1894-7D9B-90B1FA3B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2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FB03-2F8A-B773-170A-5A75374C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What are IAI and Libfreenect2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A4A2A-F819-9119-E72A-5A488FDC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350" y="1788336"/>
            <a:ext cx="5904272" cy="42987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IAI</a:t>
            </a:r>
          </a:p>
          <a:p>
            <a:pPr marL="0" indent="0">
              <a:buNone/>
            </a:pPr>
            <a:r>
              <a:rPr lang="en-US" sz="2000" dirty="0"/>
              <a:t>iai_kinect2 is a collection of tools and libraries for a ROS interface with the Kinect 2 camera. </a:t>
            </a:r>
          </a:p>
          <a:p>
            <a:pPr marL="0" indent="0">
              <a:buNone/>
            </a:pPr>
            <a:r>
              <a:rPr lang="en-US" sz="2000" dirty="0"/>
              <a:t>Functionalities it contains: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Calibration tool (kinect2_calibration)</a:t>
            </a:r>
          </a:p>
          <a:p>
            <a:r>
              <a:rPr lang="en-US" sz="2000" dirty="0"/>
              <a:t>Depth registration library (kinect2_registration)</a:t>
            </a:r>
          </a:p>
          <a:p>
            <a:r>
              <a:rPr lang="en-US" sz="2000" dirty="0"/>
              <a:t>Bridge between libfreenect2 and ROS (kinect2_bridge)</a:t>
            </a:r>
          </a:p>
          <a:p>
            <a:r>
              <a:rPr lang="en-US" sz="2000" dirty="0"/>
              <a:t>Image and point cloud viewer (kinect2_viewer)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C4AC89-4440-30E8-A4F2-1684261E2F14}"/>
              </a:ext>
            </a:extLst>
          </p:cNvPr>
          <p:cNvSpPr txBox="1">
            <a:spLocks/>
          </p:cNvSpPr>
          <p:nvPr/>
        </p:nvSpPr>
        <p:spPr>
          <a:xfrm>
            <a:off x="6188985" y="1739183"/>
            <a:ext cx="5904272" cy="216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Libfreenect2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An open-source driver for the Kinect v2.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 provides support for RGB and depth images.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C6710-22B3-C3D7-5575-261D17C8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B18185-8E80-FF74-C625-C89FC1CF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31E20F-61FB-1F30-D8A9-4EC8AF31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7828F-D001-8BB6-A92A-6B3FE500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B9500-094A-C787-CF6A-A5F26AA0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F4DB-79CF-0D64-1384-8FA4857C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B3E3-07CA-0330-89E1-4F5FC97C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D1D632-EA5E-10BA-3A07-016F6FD0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232" y="1825625"/>
            <a:ext cx="5346568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7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349" y="2318197"/>
            <a:ext cx="1063628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Mono Calibration</a:t>
            </a:r>
          </a:p>
          <a:p>
            <a:pPr marL="0" indent="0">
              <a:buNone/>
            </a:pPr>
            <a:r>
              <a:rPr lang="en-US" sz="2000" dirty="0"/>
              <a:t>To compensate for errors caused by distortions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Stereo Calibration</a:t>
            </a:r>
          </a:p>
          <a:p>
            <a:pPr marL="0" indent="0">
              <a:buNone/>
            </a:pPr>
            <a:r>
              <a:rPr lang="en-US" sz="2000" dirty="0"/>
              <a:t>To centralize the points of view of the two cameras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4FE6-FE63-D4F5-74E5-19CBF3DEE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500" r="94000">
                        <a14:foregroundMark x1="8400" y1="24000" x2="2300" y2="45400"/>
                        <a14:foregroundMark x1="2300" y1="45400" x2="5900" y2="69000"/>
                        <a14:foregroundMark x1="5900" y1="69000" x2="14000" y2="85400"/>
                        <a14:foregroundMark x1="14000" y1="85400" x2="27800" y2="73400"/>
                        <a14:foregroundMark x1="27800" y1="73400" x2="33900" y2="63200"/>
                        <a14:foregroundMark x1="33900" y1="63200" x2="34700" y2="34400"/>
                        <a14:foregroundMark x1="34700" y1="34400" x2="19100" y2="20400"/>
                        <a14:foregroundMark x1="19100" y1="20400" x2="7600" y2="24400"/>
                        <a14:foregroundMark x1="24900" y1="71600" x2="24900" y2="71600"/>
                        <a14:foregroundMark x1="11500" y1="40600" x2="11500" y2="40600"/>
                        <a14:foregroundMark x1="50100" y1="35800" x2="50100" y2="35800"/>
                        <a14:foregroundMark x1="46400" y1="35800" x2="46400" y2="35800"/>
                        <a14:foregroundMark x1="36500" y1="69400" x2="48700" y2="78200"/>
                        <a14:foregroundMark x1="48700" y1="78200" x2="59200" y2="72000"/>
                        <a14:foregroundMark x1="59200" y1="72000" x2="59000" y2="70400"/>
                        <a14:foregroundMark x1="38300" y1="72400" x2="38300" y2="72400"/>
                        <a14:foregroundMark x1="38800" y1="72600" x2="38800" y2="72600"/>
                        <a14:foregroundMark x1="57000" y1="69000" x2="57000" y2="69000"/>
                        <a14:foregroundMark x1="15200" y1="43000" x2="15200" y2="43000"/>
                        <a14:foregroundMark x1="6500" y1="44600" x2="6500" y2="44600"/>
                        <a14:foregroundMark x1="45200" y1="41400" x2="45200" y2="41400"/>
                        <a14:foregroundMark x1="46800" y1="52800" x2="46800" y2="52800"/>
                        <a14:foregroundMark x1="46500" y1="43000" x2="46500" y2="43000"/>
                        <a14:foregroundMark x1="31200" y1="27600" x2="31200" y2="27600"/>
                        <a14:foregroundMark x1="24400" y1="26000" x2="32600" y2="31400"/>
                        <a14:foregroundMark x1="32600" y1="31400" x2="31400" y2="28600"/>
                        <a14:foregroundMark x1="70700" y1="25400" x2="65900" y2="58000"/>
                        <a14:foregroundMark x1="65900" y1="58000" x2="74100" y2="71600"/>
                        <a14:foregroundMark x1="74100" y1="71600" x2="85200" y2="72400"/>
                        <a14:foregroundMark x1="85200" y1="72400" x2="93200" y2="61200"/>
                        <a14:foregroundMark x1="93200" y1="61200" x2="90200" y2="39000"/>
                        <a14:foregroundMark x1="90200" y1="39000" x2="85600" y2="25600"/>
                        <a14:foregroundMark x1="85600" y1="25600" x2="69900" y2="25400"/>
                        <a14:foregroundMark x1="76900" y1="52400" x2="76900" y2="52400"/>
                        <a14:foregroundMark x1="43800" y1="47200" x2="43800" y2="47200"/>
                        <a14:foregroundMark x1="54100" y1="48200" x2="54100" y2="48200"/>
                        <a14:foregroundMark x1="21200" y1="45800" x2="21200" y2="45800"/>
                        <a14:foregroundMark x1="23300" y1="46600" x2="23300" y2="46600"/>
                        <a14:foregroundMark x1="27300" y1="47200" x2="27300" y2="47200"/>
                        <a14:foregroundMark x1="20000" y1="54800" x2="20000" y2="54800"/>
                        <a14:foregroundMark x1="24700" y1="55600" x2="24700" y2="55600"/>
                        <a14:foregroundMark x1="28900" y1="55000" x2="28900" y2="55000"/>
                        <a14:foregroundMark x1="26800" y1="55600" x2="26800" y2="55600"/>
                        <a14:foregroundMark x1="66900" y1="69800" x2="65400" y2="71600"/>
                        <a14:foregroundMark x1="67400" y1="72600" x2="70300" y2="73400"/>
                        <a14:foregroundMark x1="84800" y1="72000" x2="93300" y2="72600"/>
                        <a14:foregroundMark x1="80900" y1="47200" x2="80900" y2="47200"/>
                        <a14:foregroundMark x1="76200" y1="44600" x2="76200" y2="44600"/>
                        <a14:foregroundMark x1="35100" y1="24000" x2="37700" y2="59000"/>
                        <a14:foregroundMark x1="37700" y1="59000" x2="44200" y2="70800"/>
                        <a14:foregroundMark x1="44200" y1="70800" x2="54100" y2="62200"/>
                        <a14:foregroundMark x1="54100" y1="62200" x2="62700" y2="44000"/>
                        <a14:foregroundMark x1="62700" y1="44000" x2="56500" y2="26400"/>
                        <a14:foregroundMark x1="56500" y1="26400" x2="33900" y2="27600"/>
                        <a14:foregroundMark x1="50400" y1="46800" x2="50400" y2="46800"/>
                        <a14:foregroundMark x1="49100" y1="51800" x2="49100" y2="51800"/>
                        <a14:foregroundMark x1="46200" y1="49200" x2="46200" y2="49200"/>
                        <a14:foregroundMark x1="43500" y1="33200" x2="43500" y2="33200"/>
                        <a14:foregroundMark x1="40400" y1="72600" x2="37500" y2="72600"/>
                        <a14:foregroundMark x1="66200" y1="72400" x2="86000" y2="73600"/>
                        <a14:foregroundMark x1="86000" y1="73600" x2="92500" y2="72400"/>
                        <a14:foregroundMark x1="94000" y1="70400" x2="94000" y2="70400"/>
                        <a14:foregroundMark x1="83300" y1="43600" x2="83300" y2="43600"/>
                        <a14:foregroundMark x1="9600" y1="29200" x2="15000" y2="44600"/>
                        <a14:foregroundMark x1="15000" y1="44600" x2="22500" y2="52600"/>
                        <a14:foregroundMark x1="22500" y1="52600" x2="21500" y2="56000"/>
                        <a14:foregroundMark x1="17100" y1="55400" x2="17100" y2="55400"/>
                        <a14:foregroundMark x1="11700" y1="55600" x2="11700" y2="55600"/>
                        <a14:foregroundMark x1="50100" y1="32800" x2="50100" y2="32800"/>
                        <a14:foregroundMark x1="69300" y1="27200" x2="67500" y2="4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5197" y="1461752"/>
            <a:ext cx="6090006" cy="305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914D-7272-21A1-C454-E044FA635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42" y="4177546"/>
            <a:ext cx="4315716" cy="228124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EF5EBFB-5D03-F1E1-C705-18F8C53F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DFB415-963D-823C-42AD-32668ED3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8579B-6FB9-51B1-760D-4A96A538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53DAC-C3D3-BED5-042A-5B019886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Calibration of the Kinect</a:t>
            </a:r>
            <a:r>
              <a:rPr lang="en-US" sz="4000" kern="1200" baseline="-2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BF26-2AA2-EB79-2DD7-C402C87E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346" y="1469395"/>
            <a:ext cx="8664986" cy="50940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What is OPEN CV ?</a:t>
            </a:r>
          </a:p>
          <a:p>
            <a:pPr marL="0" indent="0" algn="just">
              <a:buNone/>
            </a:pPr>
            <a:r>
              <a:rPr lang="en-US" sz="2000" dirty="0"/>
              <a:t>OpenCV is an open-source computer vision library designed for real-time computer vision tasks.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b="1" dirty="0"/>
              <a:t>Open CV Output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The camera matrix (the intrinsic parameters of the camera)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The Distortion Coefficients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The rotation matrix (the rotation of the camera for each calibration image)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The projection matrix (the translation of the camera for each calibration image) </a:t>
            </a:r>
            <a:endParaRPr lang="en-US" sz="20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317D39-C7E3-DE98-9019-52DC88B4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0AF28-D42F-50D8-1E29-76AB60A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Kinect driver under ROS2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EC8E-034C-8F03-3FA7-3924EBE1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587E-629A-4474-BA76-B09261F47185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53488-12F9-94EE-F803-67FE1856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78" y="2222149"/>
            <a:ext cx="2000950" cy="1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1052</Words>
  <Application>Microsoft Office PowerPoint</Application>
  <PresentationFormat>Grand écran</PresentationFormat>
  <Paragraphs>241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Liberation Sans</vt:lpstr>
      <vt:lpstr>Arial</vt:lpstr>
      <vt:lpstr>Consolas</vt:lpstr>
      <vt:lpstr>Office Theme</vt:lpstr>
      <vt:lpstr>Development of a Kinect driver under ROS2</vt:lpstr>
      <vt:lpstr>Presentation Plan</vt:lpstr>
      <vt:lpstr>1. Introduction</vt:lpstr>
      <vt:lpstr>2. What is the Kinect v2</vt:lpstr>
      <vt:lpstr>3. ROS 1 vs ROS 2</vt:lpstr>
      <vt:lpstr>4. What are IAI and Libfreenect2</vt:lpstr>
      <vt:lpstr>5. Calibration of the Kinect </vt:lpstr>
      <vt:lpstr>5. Calibration of the Kinect</vt:lpstr>
      <vt:lpstr>5. Calibration of the Kinect(2)</vt:lpstr>
      <vt:lpstr>5. Calibration of the Kinect(3)</vt:lpstr>
      <vt:lpstr>5. Calibration of the Kinect(4)</vt:lpstr>
      <vt:lpstr>5. Calibration of the Kinect(5)</vt:lpstr>
      <vt:lpstr>6. Video recording function </vt:lpstr>
      <vt:lpstr>6. Record Function(1)</vt:lpstr>
      <vt:lpstr>6. Record Function(2)</vt:lpstr>
      <vt:lpstr>6. Record Function(3)</vt:lpstr>
      <vt:lpstr>6. Record Function(4)</vt:lpstr>
      <vt:lpstr>6. Record Function(5)</vt:lpstr>
      <vt:lpstr>6. Record Function(6)</vt:lpstr>
      <vt:lpstr>6. Record Function(7)</vt:lpstr>
      <vt:lpstr>6. Record Function(8)</vt:lpstr>
      <vt:lpstr> 7. Problems encountered during the project 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 driver Kinect sous ROS2</dc:title>
  <dc:creator>Andrew El-Hage</dc:creator>
  <cp:lastModifiedBy>Gerier Kantique</cp:lastModifiedBy>
  <cp:revision>28</cp:revision>
  <dcterms:created xsi:type="dcterms:W3CDTF">2024-04-25T12:24:13Z</dcterms:created>
  <dcterms:modified xsi:type="dcterms:W3CDTF">2024-04-25T21:13:34Z</dcterms:modified>
</cp:coreProperties>
</file>